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Open Sans Italics" charset="1" panose="020B0606030504020204"/>
      <p:regular r:id="rId19"/>
    </p:embeddedFont>
    <p:embeddedFont>
      <p:font typeface="Arimo" charset="1" panose="020B0604020202020204"/>
      <p:regular r:id="rId20"/>
    </p:embeddedFont>
    <p:embeddedFont>
      <p:font typeface="Open Sans Bold Italics" charset="1" panose="020B0806030504020204"/>
      <p:regular r:id="rId21"/>
    </p:embeddedFont>
    <p:embeddedFont>
      <p:font typeface="Open Sans Bold" charset="1" panose="020B0806030504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G9Q7h8aM4.mp4" Type="http://schemas.openxmlformats.org/officeDocument/2006/relationships/video"/><Relationship Id="rId4" Target="../media/VAG9Q7h8aM4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526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61062" y="4563110"/>
            <a:ext cx="1176587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48FFD5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Plataforma Inteligente de Movilidad Urbana y Calidad del Aire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05825" y="3292026"/>
            <a:ext cx="60763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6000">
                <a:solidFill>
                  <a:srgbClr val="48FFD5"/>
                </a:solidFill>
                <a:latin typeface="Arimo"/>
                <a:ea typeface="Arimo"/>
                <a:cs typeface="Arimo"/>
                <a:sym typeface="Arimo"/>
              </a:rPr>
              <a:t>URBAN PULSE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42074" y="5907109"/>
            <a:ext cx="320385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Iñigo Diaz Munio</a:t>
            </a:r>
          </a:p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79134735S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CDIA + INF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67192" y="8451258"/>
            <a:ext cx="1395361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Link GitHub: https://github.com/InigoDiazMunio/UrbanPulse-DesarrolloAppWeb.git 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6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1877" y="510818"/>
            <a:ext cx="9133205" cy="4361105"/>
          </a:xfrm>
          <a:custGeom>
            <a:avLst/>
            <a:gdLst/>
            <a:ahLst/>
            <a:cxnLst/>
            <a:rect r="r" b="b" t="t" l="l"/>
            <a:pathLst>
              <a:path h="4361105" w="9133205">
                <a:moveTo>
                  <a:pt x="0" y="0"/>
                </a:moveTo>
                <a:lnTo>
                  <a:pt x="9133205" y="0"/>
                </a:lnTo>
                <a:lnTo>
                  <a:pt x="9133205" y="4361105"/>
                </a:lnTo>
                <a:lnTo>
                  <a:pt x="0" y="43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1877" y="5233091"/>
            <a:ext cx="9133205" cy="4383938"/>
          </a:xfrm>
          <a:custGeom>
            <a:avLst/>
            <a:gdLst/>
            <a:ahLst/>
            <a:cxnLst/>
            <a:rect r="r" b="b" t="t" l="l"/>
            <a:pathLst>
              <a:path h="4383938" w="9133205">
                <a:moveTo>
                  <a:pt x="0" y="0"/>
                </a:moveTo>
                <a:lnTo>
                  <a:pt x="9133205" y="0"/>
                </a:lnTo>
                <a:lnTo>
                  <a:pt x="9133205" y="4383938"/>
                </a:lnTo>
                <a:lnTo>
                  <a:pt x="0" y="4383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85082" y="2861940"/>
            <a:ext cx="9481808" cy="4563120"/>
          </a:xfrm>
          <a:custGeom>
            <a:avLst/>
            <a:gdLst/>
            <a:ahLst/>
            <a:cxnLst/>
            <a:rect r="r" b="b" t="t" l="l"/>
            <a:pathLst>
              <a:path h="4563120" w="9481808">
                <a:moveTo>
                  <a:pt x="0" y="0"/>
                </a:moveTo>
                <a:lnTo>
                  <a:pt x="9481808" y="0"/>
                </a:lnTo>
                <a:lnTo>
                  <a:pt x="9481808" y="4563120"/>
                </a:lnTo>
                <a:lnTo>
                  <a:pt x="0" y="4563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6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813248"/>
            <a:ext cx="16230600" cy="774334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82370" y="952500"/>
            <a:ext cx="152840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Demo: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6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60792"/>
            <a:ext cx="7138136" cy="3899207"/>
          </a:xfrm>
          <a:custGeom>
            <a:avLst/>
            <a:gdLst/>
            <a:ahLst/>
            <a:cxnLst/>
            <a:rect r="r" b="b" t="t" l="l"/>
            <a:pathLst>
              <a:path h="3899207" w="7138136">
                <a:moveTo>
                  <a:pt x="0" y="0"/>
                </a:moveTo>
                <a:lnTo>
                  <a:pt x="7138136" y="0"/>
                </a:lnTo>
                <a:lnTo>
                  <a:pt x="7138136" y="3899207"/>
                </a:lnTo>
                <a:lnTo>
                  <a:pt x="0" y="3899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43192"/>
            <a:ext cx="859137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Conclusiones y aprendizajes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51430" y="1631950"/>
            <a:ext cx="7007870" cy="3828049"/>
          </a:xfrm>
          <a:custGeom>
            <a:avLst/>
            <a:gdLst/>
            <a:ahLst/>
            <a:cxnLst/>
            <a:rect r="r" b="b" t="t" l="l"/>
            <a:pathLst>
              <a:path h="3828049" w="7007870">
                <a:moveTo>
                  <a:pt x="0" y="0"/>
                </a:moveTo>
                <a:lnTo>
                  <a:pt x="7007870" y="0"/>
                </a:lnTo>
                <a:lnTo>
                  <a:pt x="7007870" y="3828049"/>
                </a:lnTo>
                <a:lnTo>
                  <a:pt x="0" y="3828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800484"/>
            <a:ext cx="7711912" cy="4212632"/>
          </a:xfrm>
          <a:custGeom>
            <a:avLst/>
            <a:gdLst/>
            <a:ahLst/>
            <a:cxnLst/>
            <a:rect r="r" b="b" t="t" l="l"/>
            <a:pathLst>
              <a:path h="4212632" w="7711912">
                <a:moveTo>
                  <a:pt x="0" y="0"/>
                </a:moveTo>
                <a:lnTo>
                  <a:pt x="7711912" y="0"/>
                </a:lnTo>
                <a:lnTo>
                  <a:pt x="7711912" y="4212632"/>
                </a:lnTo>
                <a:lnTo>
                  <a:pt x="0" y="4212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51430" y="5992776"/>
            <a:ext cx="7007870" cy="3828049"/>
          </a:xfrm>
          <a:custGeom>
            <a:avLst/>
            <a:gdLst/>
            <a:ahLst/>
            <a:cxnLst/>
            <a:rect r="r" b="b" t="t" l="l"/>
            <a:pathLst>
              <a:path h="3828049" w="7007870">
                <a:moveTo>
                  <a:pt x="0" y="0"/>
                </a:moveTo>
                <a:lnTo>
                  <a:pt x="7007870" y="0"/>
                </a:lnTo>
                <a:lnTo>
                  <a:pt x="7007870" y="3828049"/>
                </a:lnTo>
                <a:lnTo>
                  <a:pt x="0" y="3828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60888" y="1619644"/>
            <a:ext cx="6273761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LOGROS 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Arquitectura de microservicios.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Integración con APIs oficiales.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Sistema de autenticación (JWT).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Persistencia dual (NoSQL + SQL).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Deployment con Docker.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675635" y="1686676"/>
            <a:ext cx="6159461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COBERTURA</a:t>
            </a:r>
            <a:r>
              <a:rPr lang="en-US" b="true" sz="33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16 municipios de Euskadi.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Datos del Gobierno Vasco.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6 contaminantes monitorizados.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Actualización automática.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Interfaz intuitiva y accesible.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7934" y="5832276"/>
            <a:ext cx="7413443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</a:t>
            </a:r>
            <a:r>
              <a:rPr lang="en-US" b="true" sz="33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PRENDIZAJES CLAVE 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Dominio de arquitectura full-stack (React + Node.js + FastAPI).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Uso de  bases de datos relacionales y no relacionales.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Implementación de CI/CD y contenedorización con Docker.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20352" y="6277610"/>
            <a:ext cx="6838948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ESCALABILIDAD 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Proyecto listo para  expansión: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Más municipios, posibles predicciones con ML, más  APIs públicas...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526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82431" y="962025"/>
            <a:ext cx="12723139" cy="838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POR QUÉ ME MEREZCO UNA BUENA NOTA: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Proyecto REAL con datos reales.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Una Arquitectura compleja: 6 servicios + 2 bases de datos distintas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full-stack profesional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Autenticación robusta JWT con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roles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Documentación completa: READMEs + Swagger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100% funcional 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Buenas prácticas: código limpio, manejo de errores, healthchecks...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526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52500"/>
            <a:ext cx="496550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¿Qué es UrbanPulse?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52372" y="2539243"/>
            <a:ext cx="155832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Plataforma web de análisis de movilidad urbana y calidad del aire en tiempo real.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56861" y="3595883"/>
            <a:ext cx="1205424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Integra datos oficiales del Gobierno Vasco (Open Data Euskadi).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56861" y="4652523"/>
            <a:ext cx="72312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16 municipios principales del Euskadi.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56861" y="5709163"/>
            <a:ext cx="858988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Actualización automática cada 5-10 minutos.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526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16839" y="3227341"/>
          <a:ext cx="7315200" cy="4114800"/>
        </p:xfrm>
        <a:graphic>
          <a:graphicData uri="http://schemas.openxmlformats.org/drawingml/2006/table">
            <a:tbl>
              <a:tblPr/>
              <a:tblGrid>
                <a:gridCol w="7315200"/>
              </a:tblGrid>
              <a:tr h="10287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Datos dispersos en múltiples fuentes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Difícil acceso a información actualizada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Falta de visualización integrada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Sin análisis histórico disponible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8430738" y="4571479"/>
            <a:ext cx="1426524" cy="142652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48FFD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52500"/>
            <a:ext cx="485453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Problema y Solución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0152537" y="3227341"/>
          <a:ext cx="7315200" cy="4114800"/>
        </p:xfrm>
        <a:graphic>
          <a:graphicData uri="http://schemas.openxmlformats.org/drawingml/2006/table">
            <a:tbl>
              <a:tblPr/>
              <a:tblGrid>
                <a:gridCol w="7315200"/>
              </a:tblGrid>
              <a:tr h="100409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Cen</a:t>
                      </a:r>
                      <a:r>
                        <a:rPr lang="en-US" sz="2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traliza información de tráfico y aire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33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Dashboard en tiempo real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409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</a:t>
                      </a:r>
                      <a:r>
                        <a:rPr lang="en-US" sz="2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apas interactivos con código de colores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33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</a:t>
                      </a:r>
                      <a:r>
                        <a:rPr lang="en-US" sz="26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nálisis historicos de los datos.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6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5793210"/>
          <a:ext cx="7786002" cy="2076450"/>
        </p:xfrm>
        <a:graphic>
          <a:graphicData uri="http://schemas.openxmlformats.org/drawingml/2006/table">
            <a:tbl>
              <a:tblPr/>
              <a:tblGrid>
                <a:gridCol w="3656442"/>
                <a:gridCol w="4129559"/>
              </a:tblGrid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Microservicio Tráfico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Microservicio Calidad del Aire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Node.js + MongoDB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FastAPI + PostgreSQL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9144000" y="3262772"/>
            <a:ext cx="9144000" cy="6123459"/>
          </a:xfrm>
          <a:custGeom>
            <a:avLst/>
            <a:gdLst/>
            <a:ahLst/>
            <a:cxnLst/>
            <a:rect r="r" b="b" t="t" l="l"/>
            <a:pathLst>
              <a:path h="6123459" w="9144000">
                <a:moveTo>
                  <a:pt x="0" y="0"/>
                </a:moveTo>
                <a:lnTo>
                  <a:pt x="9144000" y="0"/>
                </a:lnTo>
                <a:lnTo>
                  <a:pt x="9144000" y="6123460"/>
                </a:lnTo>
                <a:lnTo>
                  <a:pt x="0" y="6123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734401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Arquitectura de Microservicios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01178"/>
            <a:ext cx="1121318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Frontend </a:t>
            </a: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→</a:t>
            </a: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SPA. </a:t>
            </a: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React 18 + TypeScript + Leaflet (mapas).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414968"/>
            <a:ext cx="79478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API Gateway</a:t>
            </a: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→  Node.js + Express + JWT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819967"/>
            <a:ext cx="390429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Dos microservicios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9154" y="8677910"/>
            <a:ext cx="73469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Todo orquestado con Docker Compose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526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52500"/>
            <a:ext cx="668797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Funcionalidades Principales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206826"/>
            <a:ext cx="135028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1-</a:t>
            </a: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Dashboard en Tiempo Real con mapa interactivo de  Euskadi.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00696" y="3101541"/>
            <a:ext cx="1300412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Métricas en tiempo real: Vehículos/hora, PM10, NO2, O3, incidencias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00696" y="3977206"/>
            <a:ext cx="86540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Código de colores por nivel de contaminación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00696" y="4852871"/>
            <a:ext cx="675524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Filtros dinámicos de contaminantes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0696" y="5728536"/>
            <a:ext cx="1221676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Gráficos comparativos por provincias (Bizkaia, Gipuzkoa, Araba)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899476"/>
            <a:ext cx="109061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2-</a:t>
            </a: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API REST documentada con Swagger/OpenAPI 3.0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070416"/>
            <a:ext cx="87975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3-</a:t>
            </a:r>
            <a:r>
              <a:rPr lang="en-US" b="true" sz="33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Autenticación JWT con roles (user/admin)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54477" y="8965131"/>
            <a:ext cx="113208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Usuarios @urbanpulse.com = Administradores automáticos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6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69244" y="3703784"/>
            <a:ext cx="6957990" cy="3800802"/>
          </a:xfrm>
          <a:custGeom>
            <a:avLst/>
            <a:gdLst/>
            <a:ahLst/>
            <a:cxnLst/>
            <a:rect r="r" b="b" t="t" l="l"/>
            <a:pathLst>
              <a:path h="3800802" w="6957990">
                <a:moveTo>
                  <a:pt x="0" y="0"/>
                </a:moveTo>
                <a:lnTo>
                  <a:pt x="6957990" y="0"/>
                </a:lnTo>
                <a:lnTo>
                  <a:pt x="6957990" y="3800801"/>
                </a:lnTo>
                <a:lnTo>
                  <a:pt x="0" y="3800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50875"/>
            <a:ext cx="294965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Tecnologías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632113" y="7590310"/>
            <a:ext cx="4490421" cy="2452893"/>
          </a:xfrm>
          <a:custGeom>
            <a:avLst/>
            <a:gdLst/>
            <a:ahLst/>
            <a:cxnLst/>
            <a:rect r="r" b="b" t="t" l="l"/>
            <a:pathLst>
              <a:path h="2452893" w="4490421">
                <a:moveTo>
                  <a:pt x="0" y="0"/>
                </a:moveTo>
                <a:lnTo>
                  <a:pt x="4490421" y="0"/>
                </a:lnTo>
                <a:lnTo>
                  <a:pt x="4490421" y="2452893"/>
                </a:lnTo>
                <a:lnTo>
                  <a:pt x="0" y="2452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592369"/>
            <a:ext cx="6310167" cy="3446929"/>
          </a:xfrm>
          <a:custGeom>
            <a:avLst/>
            <a:gdLst/>
            <a:ahLst/>
            <a:cxnLst/>
            <a:rect r="r" b="b" t="t" l="l"/>
            <a:pathLst>
              <a:path h="3446929" w="6310167">
                <a:moveTo>
                  <a:pt x="0" y="0"/>
                </a:moveTo>
                <a:lnTo>
                  <a:pt x="6310167" y="0"/>
                </a:lnTo>
                <a:lnTo>
                  <a:pt x="6310167" y="3446928"/>
                </a:lnTo>
                <a:lnTo>
                  <a:pt x="0" y="3446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7971" y="5305997"/>
            <a:ext cx="8141413" cy="4447247"/>
          </a:xfrm>
          <a:custGeom>
            <a:avLst/>
            <a:gdLst/>
            <a:ahLst/>
            <a:cxnLst/>
            <a:rect r="r" b="b" t="t" l="l"/>
            <a:pathLst>
              <a:path h="4447247" w="8141413">
                <a:moveTo>
                  <a:pt x="0" y="0"/>
                </a:moveTo>
                <a:lnTo>
                  <a:pt x="8141413" y="0"/>
                </a:lnTo>
                <a:lnTo>
                  <a:pt x="8141413" y="4447247"/>
                </a:lnTo>
                <a:lnTo>
                  <a:pt x="0" y="4447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024612" y="3780464"/>
            <a:ext cx="5954798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FRONTEND (SPA)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React 18.2.0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TypeScript 5.6.2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Vite 5.0.0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NO </a:t>
            </a: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usa plantillas de servidor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NO </a:t>
            </a: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es SSR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1170840" y="369444"/>
            <a:ext cx="5954798" cy="3252809"/>
            <a:chOff x="0" y="0"/>
            <a:chExt cx="7939731" cy="43370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39731" cy="4337078"/>
            </a:xfrm>
            <a:custGeom>
              <a:avLst/>
              <a:gdLst/>
              <a:ahLst/>
              <a:cxnLst/>
              <a:rect r="r" b="b" t="t" l="l"/>
              <a:pathLst>
                <a:path h="4337078" w="7939731">
                  <a:moveTo>
                    <a:pt x="0" y="0"/>
                  </a:moveTo>
                  <a:lnTo>
                    <a:pt x="7939731" y="0"/>
                  </a:lnTo>
                  <a:lnTo>
                    <a:pt x="7939731" y="4337078"/>
                  </a:lnTo>
                  <a:lnTo>
                    <a:pt x="0" y="4337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439428"/>
              <a:ext cx="7939731" cy="3151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b="true" sz="3399" u="sng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BACKEND</a:t>
              </a:r>
              <a:r>
                <a:rPr lang="en-US" b="true" sz="3399" u="sng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</a:p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 i="true">
                  <a:solidFill>
                    <a:srgbClr val="FFFFFF"/>
                  </a:solidFill>
                  <a:latin typeface="Open Sans Italics"/>
                  <a:ea typeface="Open Sans Italics"/>
                  <a:cs typeface="Open Sans Italics"/>
                  <a:sym typeface="Open Sans Italics"/>
                </a:rPr>
                <a:t>Nod</a:t>
              </a:r>
              <a:r>
                <a:rPr lang="en-US" sz="3399" i="true">
                  <a:solidFill>
                    <a:srgbClr val="FFFFFF"/>
                  </a:solidFill>
                  <a:latin typeface="Open Sans Italics"/>
                  <a:ea typeface="Open Sans Italics"/>
                  <a:cs typeface="Open Sans Italics"/>
                  <a:sym typeface="Open Sans Italics"/>
                </a:rPr>
                <a:t>e.js 18 + Express</a:t>
              </a:r>
            </a:p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 i="true">
                  <a:solidFill>
                    <a:srgbClr val="FFFFFF"/>
                  </a:solidFill>
                  <a:latin typeface="Open Sans Italics"/>
                  <a:ea typeface="Open Sans Italics"/>
                  <a:cs typeface="Open Sans Italics"/>
                  <a:sym typeface="Open Sans Italics"/>
                </a:rPr>
                <a:t>FastAPI (Python 3.10)</a:t>
              </a:r>
            </a:p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 i="true">
                  <a:solidFill>
                    <a:srgbClr val="FFFFFF"/>
                  </a:solidFill>
                  <a:latin typeface="Open Sans Italics"/>
                  <a:ea typeface="Open Sans Italics"/>
                  <a:cs typeface="Open Sans Italics"/>
                  <a:sym typeface="Open Sans Italics"/>
                </a:rPr>
                <a:t>JWT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144000" y="7860975"/>
            <a:ext cx="5466646" cy="2181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9"/>
              </a:lnSpc>
              <a:spcBef>
                <a:spcPct val="0"/>
              </a:spcBef>
            </a:pPr>
            <a:r>
              <a:rPr lang="en-US" b="true" sz="3121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BASE DE DATOS</a:t>
            </a:r>
          </a:p>
          <a:p>
            <a:pPr algn="ctr">
              <a:lnSpc>
                <a:spcPts val="4369"/>
              </a:lnSpc>
              <a:spcBef>
                <a:spcPct val="0"/>
              </a:spcBef>
            </a:pPr>
            <a:r>
              <a:rPr lang="en-US" sz="3121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MongoDB</a:t>
            </a:r>
            <a:r>
              <a:rPr lang="en-US" sz="3121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6.0</a:t>
            </a:r>
          </a:p>
          <a:p>
            <a:pPr algn="ctr">
              <a:lnSpc>
                <a:spcPts val="4369"/>
              </a:lnSpc>
              <a:spcBef>
                <a:spcPct val="0"/>
              </a:spcBef>
            </a:pPr>
            <a:r>
              <a:rPr lang="en-US" sz="3121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PostgreSQL 15</a:t>
            </a:r>
          </a:p>
          <a:p>
            <a:pPr algn="ctr">
              <a:lnSpc>
                <a:spcPts val="436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5506085"/>
            <a:ext cx="8799702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 Ops</a:t>
            </a:r>
          </a:p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Docker Compose</a:t>
            </a:r>
          </a:p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Nginx</a:t>
            </a:r>
          </a:p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Healthchecks Automaticos</a:t>
            </a:r>
          </a:p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6 contenedores orquestados</a:t>
            </a:r>
          </a:p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</a:t>
            </a:r>
            <a:r>
              <a:rPr lang="en-US" b="true" sz="33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NO </a:t>
            </a: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está desplegado en la nube (pero listo para AWS/Azure/GCP)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06384" y="1756725"/>
            <a:ext cx="5954798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</a:t>
            </a:r>
            <a:r>
              <a:rPr lang="en-US" b="true" sz="3399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ECTURA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Microservicios desacoplados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API REST + Swagger/OpenAPI 3.0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Autenticación JWT con roles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6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4273218"/>
            <a:ext cx="9144000" cy="5875020"/>
          </a:xfrm>
          <a:custGeom>
            <a:avLst/>
            <a:gdLst/>
            <a:ahLst/>
            <a:cxnLst/>
            <a:rect r="r" b="b" t="t" l="l"/>
            <a:pathLst>
              <a:path h="5875020" w="9144000">
                <a:moveTo>
                  <a:pt x="0" y="0"/>
                </a:moveTo>
                <a:lnTo>
                  <a:pt x="9144000" y="0"/>
                </a:lnTo>
                <a:lnTo>
                  <a:pt x="9144000" y="5875020"/>
                </a:lnTo>
                <a:lnTo>
                  <a:pt x="0" y="5875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17192" y="952500"/>
            <a:ext cx="969218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Fuente de datos + </a:t>
            </a:r>
            <a:r>
              <a:rPr lang="en-US" b="true" sz="39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Deployment y DevOps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2973" y="2528805"/>
            <a:ext cx="987671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Open Data Euskadi - Datos de tráfico en tiempo real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2973" y="3565631"/>
            <a:ext cx="98162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Red de Control de Calidad del Aire - Gobierno Vasco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2973" y="4672673"/>
            <a:ext cx="71216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16 municipios principales de Euskadi.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2973" y="5710263"/>
            <a:ext cx="627161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6 contaminantes monitorizados: 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PM10, PM2.5, NO2, O3, SO2, CO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6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9881" y="2368428"/>
            <a:ext cx="12916178" cy="1001004"/>
          </a:xfrm>
          <a:custGeom>
            <a:avLst/>
            <a:gdLst/>
            <a:ahLst/>
            <a:cxnLst/>
            <a:rect r="r" b="b" t="t" l="l"/>
            <a:pathLst>
              <a:path h="1001004" w="12916178">
                <a:moveTo>
                  <a:pt x="0" y="0"/>
                </a:moveTo>
                <a:lnTo>
                  <a:pt x="12916178" y="0"/>
                </a:lnTo>
                <a:lnTo>
                  <a:pt x="12916178" y="1001004"/>
                </a:lnTo>
                <a:lnTo>
                  <a:pt x="0" y="1001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17192" y="952500"/>
            <a:ext cx="969218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Fuente de datos + </a:t>
            </a:r>
            <a:r>
              <a:rPr lang="en-US" b="true" sz="39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Deployment y DevOps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13644" y="3756754"/>
            <a:ext cx="538067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docker-compose up --build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7192" y="4727669"/>
            <a:ext cx="159385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6 servicios orquestados: MongoDB, PostgreSQL, 2 microservicios, Gateway, Frontend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7192" y="5765259"/>
            <a:ext cx="953464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Healthchecks automáticos para todos los servicios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7192" y="6802849"/>
            <a:ext cx="839319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Volúmenes persistentes para bases de datos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7192" y="7840439"/>
            <a:ext cx="55579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Nginx  para frontend estático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6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7459" y="1920687"/>
            <a:ext cx="10865174" cy="3707741"/>
          </a:xfrm>
          <a:custGeom>
            <a:avLst/>
            <a:gdLst/>
            <a:ahLst/>
            <a:cxnLst/>
            <a:rect r="r" b="b" t="t" l="l"/>
            <a:pathLst>
              <a:path h="3707741" w="10865174">
                <a:moveTo>
                  <a:pt x="0" y="0"/>
                </a:moveTo>
                <a:lnTo>
                  <a:pt x="10865174" y="0"/>
                </a:lnTo>
                <a:lnTo>
                  <a:pt x="10865174" y="3707741"/>
                </a:lnTo>
                <a:lnTo>
                  <a:pt x="0" y="3707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07354" y="5818928"/>
            <a:ext cx="3062555" cy="4102514"/>
          </a:xfrm>
          <a:custGeom>
            <a:avLst/>
            <a:gdLst/>
            <a:ahLst/>
            <a:cxnLst/>
            <a:rect r="r" b="b" t="t" l="l"/>
            <a:pathLst>
              <a:path h="4102514" w="3062555">
                <a:moveTo>
                  <a:pt x="0" y="0"/>
                </a:moveTo>
                <a:lnTo>
                  <a:pt x="3062555" y="0"/>
                </a:lnTo>
                <a:lnTo>
                  <a:pt x="3062555" y="4102514"/>
                </a:lnTo>
                <a:lnTo>
                  <a:pt x="0" y="4102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7459" y="349250"/>
            <a:ext cx="263973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i="true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Resultados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7459" y="1149797"/>
            <a:ext cx="949999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Dashboard funcional con datos reales de Euskadi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7459" y="6310372"/>
            <a:ext cx="47495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Sistema de autenticación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47057" y="6567229"/>
            <a:ext cx="424350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Arquitectura escalable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65408" y="7319387"/>
            <a:ext cx="725031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Proyecto 100% funcional  dockerizado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DAG9QSI4bgA</dc:identifier>
  <dcterms:modified xsi:type="dcterms:W3CDTF">2011-08-01T06:04:30Z</dcterms:modified>
  <cp:revision>1</cp:revision>
  <dc:title>UrbanPulse</dc:title>
</cp:coreProperties>
</file>